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61" r:id="rId5"/>
    <p:sldId id="273" r:id="rId6"/>
    <p:sldId id="274" r:id="rId7"/>
    <p:sldId id="275" r:id="rId8"/>
    <p:sldId id="276" r:id="rId9"/>
    <p:sldId id="277" r:id="rId10"/>
    <p:sldId id="268" r:id="rId11"/>
    <p:sldId id="269" r:id="rId12"/>
    <p:sldId id="270" r:id="rId13"/>
    <p:sldId id="262" r:id="rId14"/>
    <p:sldId id="260" r:id="rId15"/>
    <p:sldId id="265" r:id="rId16"/>
  </p:sldIdLst>
  <p:sldSz cx="18288000" cy="10287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8" autoAdjust="0"/>
    <p:restoredTop sz="94574" autoAdjust="0"/>
  </p:normalViewPr>
  <p:slideViewPr>
    <p:cSldViewPr>
      <p:cViewPr varScale="1">
        <p:scale>
          <a:sx n="70" d="100"/>
          <a:sy n="70" d="100"/>
        </p:scale>
        <p:origin x="55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sv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1.sv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svg"/><Relationship Id="rId9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00576">
            <a:off x="785877" y="238218"/>
            <a:ext cx="1324410" cy="821134"/>
          </a:xfrm>
          <a:custGeom>
            <a:avLst/>
            <a:gdLst/>
            <a:ahLst/>
            <a:cxnLst/>
            <a:rect l="l" t="t" r="r" b="b"/>
            <a:pathLst>
              <a:path w="1324410" h="821134">
                <a:moveTo>
                  <a:pt x="0" y="0"/>
                </a:moveTo>
                <a:lnTo>
                  <a:pt x="1324410" y="0"/>
                </a:lnTo>
                <a:lnTo>
                  <a:pt x="1324410" y="821135"/>
                </a:lnTo>
                <a:lnTo>
                  <a:pt x="0" y="821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448082" y="7052418"/>
            <a:ext cx="6667885" cy="2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  <a:spcBef>
                <a:spcPct val="0"/>
              </a:spcBef>
            </a:pPr>
            <a:r>
              <a:rPr lang="en-US" sz="2000" b="0" i="0" dirty="0">
                <a:solidFill>
                  <a:srgbClr val="474747"/>
                </a:solidFill>
                <a:effectLst/>
                <a:latin typeface="Century Gothic" panose="020B0502020202020204" pitchFamily="34" charset="0"/>
              </a:rPr>
              <a:t> </a:t>
            </a:r>
            <a:r>
              <a:rPr lang="en-US" sz="2000" b="1" i="0" dirty="0">
                <a:effectLst/>
                <a:latin typeface="Century Gothic" panose="020B0502020202020204" pitchFamily="34" charset="0"/>
              </a:rPr>
              <a:t>“ Life's too short to eat anywhere else. ”</a:t>
            </a:r>
            <a:endParaRPr lang="en-US" sz="2000" b="1" dirty="0">
              <a:latin typeface="Century Gothic" panose="020B0502020202020204" pitchFamily="34" charset="0"/>
              <a:ea typeface="Garet"/>
              <a:cs typeface="Garet"/>
              <a:sym typeface="Garet"/>
            </a:endParaRPr>
          </a:p>
        </p:txBody>
      </p:sp>
      <p:pic>
        <p:nvPicPr>
          <p:cNvPr id="1026" name="Picture 2" descr="Canada | Ruth's Chris Steak House ...">
            <a:extLst>
              <a:ext uri="{FF2B5EF4-FFF2-40B4-BE49-F238E27FC236}">
                <a16:creationId xmlns:a16="http://schemas.microsoft.com/office/drawing/2014/main" id="{5BE22F81-DD9E-1ED2-2DA3-CD864F46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3556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1D865D-0BBE-8BF3-CC97-7CFE6228A5A2}"/>
              </a:ext>
            </a:extLst>
          </p:cNvPr>
          <p:cNvSpPr txBox="1"/>
          <p:nvPr/>
        </p:nvSpPr>
        <p:spPr>
          <a:xfrm>
            <a:off x="1143000" y="4133128"/>
            <a:ext cx="5410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5000" b="1" dirty="0">
                <a:latin typeface="Century Gothic" panose="020B0502020202020204" pitchFamily="34" charset="0"/>
              </a:rPr>
              <a:t>TEAM</a:t>
            </a:r>
            <a:r>
              <a:rPr lang="en-US" sz="5000" b="1" dirty="0">
                <a:latin typeface="Century Gothic" panose="020B0502020202020204" pitchFamily="34" charset="0"/>
              </a:rPr>
              <a:t> ROME</a:t>
            </a:r>
            <a:endParaRPr lang="en-NG" sz="5000" b="1" dirty="0">
              <a:latin typeface="Century Gothic" panose="020B0502020202020204" pitchFamily="34" charset="0"/>
            </a:endParaRPr>
          </a:p>
          <a:p>
            <a:pPr algn="r"/>
            <a:r>
              <a:rPr lang="en-NG" sz="2800" b="1" dirty="0">
                <a:latin typeface="Century Gothic" panose="020B0502020202020204" pitchFamily="34" charset="0"/>
              </a:rPr>
              <a:t>MKTG-5300-0LA</a:t>
            </a:r>
            <a:r>
              <a:rPr lang="en-NG" sz="5000" b="1" dirty="0">
                <a:latin typeface="Century Gothic" panose="020B0502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19B1-7F21-18DB-11CF-39B8B1F5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AC7F345-77D1-5D30-D3DD-56ECDAA29608}"/>
              </a:ext>
            </a:extLst>
          </p:cNvPr>
          <p:cNvSpPr txBox="1"/>
          <p:nvPr/>
        </p:nvSpPr>
        <p:spPr>
          <a:xfrm>
            <a:off x="8929067" y="490848"/>
            <a:ext cx="885306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4500" b="1" dirty="0">
                <a:solidFill>
                  <a:srgbClr val="000000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Countries for Consideration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6ABFD1C-0C96-4574-DF8B-FD25AE082ECC}"/>
              </a:ext>
            </a:extLst>
          </p:cNvPr>
          <p:cNvGrpSpPr/>
          <p:nvPr/>
        </p:nvGrpSpPr>
        <p:grpSpPr>
          <a:xfrm>
            <a:off x="9994448" y="1999094"/>
            <a:ext cx="712588" cy="712588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66C3755-20A1-60F1-1E12-65B5F38E74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15F483-80DB-A8D9-9E8C-3EA22D23192A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BFFC8FA-B034-5BBB-BC40-067DC03A7740}"/>
              </a:ext>
            </a:extLst>
          </p:cNvPr>
          <p:cNvGrpSpPr/>
          <p:nvPr/>
        </p:nvGrpSpPr>
        <p:grpSpPr>
          <a:xfrm>
            <a:off x="10058976" y="3341698"/>
            <a:ext cx="712588" cy="71258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46B815E-2AC7-AAFC-AD3B-803716E421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6CB8D23-E128-E7A9-14F1-D94CFD7F239D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10F4F50-C936-BDF7-3557-9278435E8223}"/>
              </a:ext>
            </a:extLst>
          </p:cNvPr>
          <p:cNvSpPr txBox="1"/>
          <p:nvPr/>
        </p:nvSpPr>
        <p:spPr>
          <a:xfrm>
            <a:off x="10773841" y="2151494"/>
            <a:ext cx="301835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LUXEMBOURG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0E64867-5ACA-BC8A-C4C7-2CBE7A7BF8F4}"/>
              </a:ext>
            </a:extLst>
          </p:cNvPr>
          <p:cNvSpPr txBox="1"/>
          <p:nvPr/>
        </p:nvSpPr>
        <p:spPr>
          <a:xfrm>
            <a:off x="10835485" y="3568006"/>
            <a:ext cx="198592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IRELAND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98C735B-C2BD-2C5E-43DF-1BF2CAEA1D43}"/>
              </a:ext>
            </a:extLst>
          </p:cNvPr>
          <p:cNvSpPr/>
          <p:nvPr/>
        </p:nvSpPr>
        <p:spPr>
          <a:xfrm rot="400576">
            <a:off x="524902" y="239711"/>
            <a:ext cx="582926" cy="361415"/>
          </a:xfrm>
          <a:custGeom>
            <a:avLst/>
            <a:gdLst/>
            <a:ahLst/>
            <a:cxnLst/>
            <a:rect l="l" t="t" r="r" b="b"/>
            <a:pathLst>
              <a:path w="777235" h="481886">
                <a:moveTo>
                  <a:pt x="0" y="0"/>
                </a:moveTo>
                <a:lnTo>
                  <a:pt x="777234" y="0"/>
                </a:lnTo>
                <a:lnTo>
                  <a:pt x="777234" y="481885"/>
                </a:lnTo>
                <a:lnTo>
                  <a:pt x="0" y="48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2" name="Picture 2" descr="Canada | Ruth's Chris Steak House ...">
            <a:extLst>
              <a:ext uri="{FF2B5EF4-FFF2-40B4-BE49-F238E27FC236}">
                <a16:creationId xmlns:a16="http://schemas.microsoft.com/office/drawing/2014/main" id="{E9296B5C-779B-D4F8-D479-D95FA2493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3" y="685106"/>
            <a:ext cx="1295400" cy="7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5">
            <a:extLst>
              <a:ext uri="{FF2B5EF4-FFF2-40B4-BE49-F238E27FC236}">
                <a16:creationId xmlns:a16="http://schemas.microsoft.com/office/drawing/2014/main" id="{C535A024-A072-A266-1FEB-A5CACC3A2BE5}"/>
              </a:ext>
            </a:extLst>
          </p:cNvPr>
          <p:cNvGrpSpPr/>
          <p:nvPr/>
        </p:nvGrpSpPr>
        <p:grpSpPr>
          <a:xfrm>
            <a:off x="10066392" y="4659512"/>
            <a:ext cx="712588" cy="712588"/>
            <a:chOff x="0" y="0"/>
            <a:chExt cx="812800" cy="812800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6848474-4D5F-592E-166A-B0E68D4504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D2845452-8076-AF31-B46A-FE4ABC53EE52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26" name="TextBox 11">
            <a:extLst>
              <a:ext uri="{FF2B5EF4-FFF2-40B4-BE49-F238E27FC236}">
                <a16:creationId xmlns:a16="http://schemas.microsoft.com/office/drawing/2014/main" id="{7CB165AC-F0D6-FEF3-02C1-D7B6E3CDE7F6}"/>
              </a:ext>
            </a:extLst>
          </p:cNvPr>
          <p:cNvSpPr txBox="1"/>
          <p:nvPr/>
        </p:nvSpPr>
        <p:spPr>
          <a:xfrm>
            <a:off x="10910790" y="4916005"/>
            <a:ext cx="198592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QATAR</a:t>
            </a:r>
          </a:p>
        </p:txBody>
      </p:sp>
      <p:grpSp>
        <p:nvGrpSpPr>
          <p:cNvPr id="27" name="Group 5">
            <a:extLst>
              <a:ext uri="{FF2B5EF4-FFF2-40B4-BE49-F238E27FC236}">
                <a16:creationId xmlns:a16="http://schemas.microsoft.com/office/drawing/2014/main" id="{8297AB10-B43D-DE4C-4949-B465599DFCDA}"/>
              </a:ext>
            </a:extLst>
          </p:cNvPr>
          <p:cNvGrpSpPr/>
          <p:nvPr/>
        </p:nvGrpSpPr>
        <p:grpSpPr>
          <a:xfrm>
            <a:off x="10066392" y="5796338"/>
            <a:ext cx="712588" cy="712588"/>
            <a:chOff x="0" y="0"/>
            <a:chExt cx="812800" cy="812800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39A7B1E0-62D3-0444-4A21-D92998AB09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B2050DAF-9447-DE50-0837-7740124BFD52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27EC76D8-2157-4E4F-D715-3D30B451BCB3}"/>
              </a:ext>
            </a:extLst>
          </p:cNvPr>
          <p:cNvSpPr txBox="1"/>
          <p:nvPr/>
        </p:nvSpPr>
        <p:spPr>
          <a:xfrm>
            <a:off x="10926241" y="6008698"/>
            <a:ext cx="198592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NORWAY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7B6FBD82-514D-AC25-90CE-E2FEC40D0CDE}"/>
              </a:ext>
            </a:extLst>
          </p:cNvPr>
          <p:cNvGrpSpPr/>
          <p:nvPr/>
        </p:nvGrpSpPr>
        <p:grpSpPr>
          <a:xfrm>
            <a:off x="10066392" y="7025492"/>
            <a:ext cx="712588" cy="712588"/>
            <a:chOff x="0" y="0"/>
            <a:chExt cx="812800" cy="81280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B5C7182-ACFA-3383-4968-DB7F9E5350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25AFE14B-A3C6-91BE-C936-3DEE8C0228F3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34" name="TextBox 11">
            <a:extLst>
              <a:ext uri="{FF2B5EF4-FFF2-40B4-BE49-F238E27FC236}">
                <a16:creationId xmlns:a16="http://schemas.microsoft.com/office/drawing/2014/main" id="{7E88C879-7A17-6EDD-9395-611193CB1A13}"/>
              </a:ext>
            </a:extLst>
          </p:cNvPr>
          <p:cNvSpPr txBox="1"/>
          <p:nvPr/>
        </p:nvSpPr>
        <p:spPr>
          <a:xfrm>
            <a:off x="10926241" y="7227898"/>
            <a:ext cx="202775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ISRAEL</a:t>
            </a:r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7D51F27D-668C-EC68-FBFA-1448BA590AF3}"/>
              </a:ext>
            </a:extLst>
          </p:cNvPr>
          <p:cNvGrpSpPr/>
          <p:nvPr/>
        </p:nvGrpSpPr>
        <p:grpSpPr>
          <a:xfrm>
            <a:off x="14302461" y="1993743"/>
            <a:ext cx="712588" cy="712588"/>
            <a:chOff x="0" y="0"/>
            <a:chExt cx="812800" cy="812800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338D3D6-8F41-1C63-3FCC-D96216CC964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80BA7B63-98F0-8544-A9C8-8C3AB32AB501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38" name="TextBox 11">
            <a:extLst>
              <a:ext uri="{FF2B5EF4-FFF2-40B4-BE49-F238E27FC236}">
                <a16:creationId xmlns:a16="http://schemas.microsoft.com/office/drawing/2014/main" id="{AD67640E-23F5-64F1-5BC8-A5FAFB80D294}"/>
              </a:ext>
            </a:extLst>
          </p:cNvPr>
          <p:cNvSpPr txBox="1"/>
          <p:nvPr/>
        </p:nvSpPr>
        <p:spPr>
          <a:xfrm>
            <a:off x="15106560" y="2281480"/>
            <a:ext cx="1962240" cy="307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AUSTRALIA</a:t>
            </a:r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2A2621C0-7D28-3F89-F4D5-571F2A46A54C}"/>
              </a:ext>
            </a:extLst>
          </p:cNvPr>
          <p:cNvGrpSpPr/>
          <p:nvPr/>
        </p:nvGrpSpPr>
        <p:grpSpPr>
          <a:xfrm>
            <a:off x="14302461" y="3341698"/>
            <a:ext cx="712588" cy="712588"/>
            <a:chOff x="0" y="0"/>
            <a:chExt cx="812800" cy="812800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AA8EEB0-8295-5595-2C0E-D63164DF85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32A894AE-63DE-FABF-9C45-0C9E6F362546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42" name="TextBox 11">
            <a:extLst>
              <a:ext uri="{FF2B5EF4-FFF2-40B4-BE49-F238E27FC236}">
                <a16:creationId xmlns:a16="http://schemas.microsoft.com/office/drawing/2014/main" id="{403DED52-5277-070F-7C96-3899C26F690E}"/>
              </a:ext>
            </a:extLst>
          </p:cNvPr>
          <p:cNvSpPr txBox="1"/>
          <p:nvPr/>
        </p:nvSpPr>
        <p:spPr>
          <a:xfrm>
            <a:off x="15147260" y="3525535"/>
            <a:ext cx="165744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CHILE</a:t>
            </a: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4F571995-B6F1-0094-2AD0-9AA4E8D062A7}"/>
              </a:ext>
            </a:extLst>
          </p:cNvPr>
          <p:cNvGrpSpPr/>
          <p:nvPr/>
        </p:nvGrpSpPr>
        <p:grpSpPr>
          <a:xfrm>
            <a:off x="14302461" y="4659512"/>
            <a:ext cx="712588" cy="712588"/>
            <a:chOff x="0" y="0"/>
            <a:chExt cx="812800" cy="812800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99B8E1F1-07BD-BCE7-5D94-4EE094820C1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06AD6AF4-421F-F442-D691-4EFED5FCFA30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46" name="TextBox 11">
            <a:extLst>
              <a:ext uri="{FF2B5EF4-FFF2-40B4-BE49-F238E27FC236}">
                <a16:creationId xmlns:a16="http://schemas.microsoft.com/office/drawing/2014/main" id="{377CFD55-C90F-64D9-105B-66E99EB5C139}"/>
              </a:ext>
            </a:extLst>
          </p:cNvPr>
          <p:cNvSpPr txBox="1"/>
          <p:nvPr/>
        </p:nvSpPr>
        <p:spPr>
          <a:xfrm>
            <a:off x="15182760" y="4916004"/>
            <a:ext cx="165744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DENMARK</a:t>
            </a:r>
          </a:p>
        </p:txBody>
      </p:sp>
      <p:grpSp>
        <p:nvGrpSpPr>
          <p:cNvPr id="47" name="Group 5">
            <a:extLst>
              <a:ext uri="{FF2B5EF4-FFF2-40B4-BE49-F238E27FC236}">
                <a16:creationId xmlns:a16="http://schemas.microsoft.com/office/drawing/2014/main" id="{6E1A57A6-DD16-8B12-879C-690845ACFCA0}"/>
              </a:ext>
            </a:extLst>
          </p:cNvPr>
          <p:cNvGrpSpPr/>
          <p:nvPr/>
        </p:nvGrpSpPr>
        <p:grpSpPr>
          <a:xfrm>
            <a:off x="14302461" y="5806292"/>
            <a:ext cx="712588" cy="712588"/>
            <a:chOff x="0" y="0"/>
            <a:chExt cx="812800" cy="812800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045A77CF-BA5D-420C-9240-C3E1DA6470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7">
              <a:extLst>
                <a:ext uri="{FF2B5EF4-FFF2-40B4-BE49-F238E27FC236}">
                  <a16:creationId xmlns:a16="http://schemas.microsoft.com/office/drawing/2014/main" id="{DA448C5D-1970-81E5-10B6-6DC58536DB02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50" name="TextBox 11">
            <a:extLst>
              <a:ext uri="{FF2B5EF4-FFF2-40B4-BE49-F238E27FC236}">
                <a16:creationId xmlns:a16="http://schemas.microsoft.com/office/drawing/2014/main" id="{A3BCCADB-9578-44F8-4DE9-772A375845A5}"/>
              </a:ext>
            </a:extLst>
          </p:cNvPr>
          <p:cNvSpPr txBox="1"/>
          <p:nvPr/>
        </p:nvSpPr>
        <p:spPr>
          <a:xfrm>
            <a:off x="15152530" y="5998743"/>
            <a:ext cx="211464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SWITZERLAND</a:t>
            </a:r>
          </a:p>
        </p:txBody>
      </p:sp>
      <p:grpSp>
        <p:nvGrpSpPr>
          <p:cNvPr id="51" name="Group 5">
            <a:extLst>
              <a:ext uri="{FF2B5EF4-FFF2-40B4-BE49-F238E27FC236}">
                <a16:creationId xmlns:a16="http://schemas.microsoft.com/office/drawing/2014/main" id="{03F06628-221D-43F8-056B-CFE4EFF6767A}"/>
              </a:ext>
            </a:extLst>
          </p:cNvPr>
          <p:cNvGrpSpPr/>
          <p:nvPr/>
        </p:nvGrpSpPr>
        <p:grpSpPr>
          <a:xfrm>
            <a:off x="14302461" y="7025492"/>
            <a:ext cx="712588" cy="712588"/>
            <a:chOff x="0" y="0"/>
            <a:chExt cx="812800" cy="812800"/>
          </a:xfrm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C4E7178D-F821-2763-F095-153FE550B9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1C3013E6-BB66-0994-B963-C3681A4EE4C2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54" name="TextBox 11">
            <a:extLst>
              <a:ext uri="{FF2B5EF4-FFF2-40B4-BE49-F238E27FC236}">
                <a16:creationId xmlns:a16="http://schemas.microsoft.com/office/drawing/2014/main" id="{7CF2FD3C-5336-228F-E272-03E0D8BF2FA4}"/>
              </a:ext>
            </a:extLst>
          </p:cNvPr>
          <p:cNvSpPr txBox="1"/>
          <p:nvPr/>
        </p:nvSpPr>
        <p:spPr>
          <a:xfrm>
            <a:off x="15147260" y="7227897"/>
            <a:ext cx="219240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5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HONG KONG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7C78CAF-4568-F370-2D36-2ADF9786C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717661"/>
              </p:ext>
            </p:extLst>
          </p:nvPr>
        </p:nvGraphicFramePr>
        <p:xfrm>
          <a:off x="487828" y="1711915"/>
          <a:ext cx="9060887" cy="7023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568089" imgH="10517727" progId="">
                  <p:embed/>
                </p:oleObj>
              </mc:Choice>
              <mc:Fallback>
                <p:oleObj r:id="rId5" imgW="13568089" imgH="10517727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828" y="1711915"/>
                        <a:ext cx="9060887" cy="7023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306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9B527-4377-052B-933D-A7D19283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8EB30B1-C483-0009-DB30-C2405C9D0018}"/>
              </a:ext>
            </a:extLst>
          </p:cNvPr>
          <p:cNvSpPr/>
          <p:nvPr/>
        </p:nvSpPr>
        <p:spPr>
          <a:xfrm rot="400576">
            <a:off x="524902" y="239711"/>
            <a:ext cx="582926" cy="361415"/>
          </a:xfrm>
          <a:custGeom>
            <a:avLst/>
            <a:gdLst/>
            <a:ahLst/>
            <a:cxnLst/>
            <a:rect l="l" t="t" r="r" b="b"/>
            <a:pathLst>
              <a:path w="777235" h="481886">
                <a:moveTo>
                  <a:pt x="0" y="0"/>
                </a:moveTo>
                <a:lnTo>
                  <a:pt x="777234" y="0"/>
                </a:lnTo>
                <a:lnTo>
                  <a:pt x="777234" y="481885"/>
                </a:lnTo>
                <a:lnTo>
                  <a:pt x="0" y="48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2891CAC-9592-B79B-A57A-494FA35B4730}"/>
              </a:ext>
            </a:extLst>
          </p:cNvPr>
          <p:cNvSpPr txBox="1"/>
          <p:nvPr/>
        </p:nvSpPr>
        <p:spPr>
          <a:xfrm>
            <a:off x="3614021" y="428144"/>
            <a:ext cx="9920815" cy="67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 b="1" dirty="0">
                <a:solidFill>
                  <a:srgbClr val="000000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FACTOR RATING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7E5E6AB-1B31-4D18-37A2-34E03263FEA9}"/>
              </a:ext>
            </a:extLst>
          </p:cNvPr>
          <p:cNvSpPr/>
          <p:nvPr/>
        </p:nvSpPr>
        <p:spPr>
          <a:xfrm>
            <a:off x="7952259" y="3423833"/>
            <a:ext cx="2383481" cy="2286778"/>
          </a:xfrm>
          <a:custGeom>
            <a:avLst/>
            <a:gdLst/>
            <a:ahLst/>
            <a:cxnLst/>
            <a:rect l="l" t="t" r="r" b="b"/>
            <a:pathLst>
              <a:path w="2383481" h="2286778">
                <a:moveTo>
                  <a:pt x="0" y="0"/>
                </a:moveTo>
                <a:lnTo>
                  <a:pt x="2383482" y="0"/>
                </a:lnTo>
                <a:lnTo>
                  <a:pt x="2383482" y="2286778"/>
                </a:lnTo>
                <a:lnTo>
                  <a:pt x="0" y="2286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B13F98A-4A8A-C2DB-F33E-D5B8D4B5CB7D}"/>
              </a:ext>
            </a:extLst>
          </p:cNvPr>
          <p:cNvSpPr/>
          <p:nvPr/>
        </p:nvSpPr>
        <p:spPr>
          <a:xfrm>
            <a:off x="12606373" y="3423833"/>
            <a:ext cx="2286778" cy="2286778"/>
          </a:xfrm>
          <a:custGeom>
            <a:avLst/>
            <a:gdLst/>
            <a:ahLst/>
            <a:cxnLst/>
            <a:rect l="l" t="t" r="r" b="b"/>
            <a:pathLst>
              <a:path w="2286778" h="2286778">
                <a:moveTo>
                  <a:pt x="0" y="0"/>
                </a:moveTo>
                <a:lnTo>
                  <a:pt x="2286779" y="0"/>
                </a:lnTo>
                <a:lnTo>
                  <a:pt x="2286779" y="2286778"/>
                </a:lnTo>
                <a:lnTo>
                  <a:pt x="0" y="2286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C8F88AB-6CE2-9D2A-6F24-6E8695BA91ED}"/>
              </a:ext>
            </a:extLst>
          </p:cNvPr>
          <p:cNvSpPr/>
          <p:nvPr/>
        </p:nvSpPr>
        <p:spPr>
          <a:xfrm>
            <a:off x="3614021" y="3423833"/>
            <a:ext cx="1848432" cy="2286778"/>
          </a:xfrm>
          <a:custGeom>
            <a:avLst/>
            <a:gdLst/>
            <a:ahLst/>
            <a:cxnLst/>
            <a:rect l="l" t="t" r="r" b="b"/>
            <a:pathLst>
              <a:path w="1848432" h="2286778">
                <a:moveTo>
                  <a:pt x="0" y="0"/>
                </a:moveTo>
                <a:lnTo>
                  <a:pt x="1848433" y="0"/>
                </a:lnTo>
                <a:lnTo>
                  <a:pt x="1848433" y="2286778"/>
                </a:lnTo>
                <a:lnTo>
                  <a:pt x="0" y="2286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pic>
        <p:nvPicPr>
          <p:cNvPr id="25" name="Picture 2" descr="Canada | Ruth's Chris Steak House ...">
            <a:extLst>
              <a:ext uri="{FF2B5EF4-FFF2-40B4-BE49-F238E27FC236}">
                <a16:creationId xmlns:a16="http://schemas.microsoft.com/office/drawing/2014/main" id="{831EB4B7-2D4C-953E-BD3C-50D124F4B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3" y="685106"/>
            <a:ext cx="1295400" cy="7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Content Placeholder 26">
            <a:extLst>
              <a:ext uri="{FF2B5EF4-FFF2-40B4-BE49-F238E27FC236}">
                <a16:creationId xmlns:a16="http://schemas.microsoft.com/office/drawing/2014/main" id="{F7259E0A-4F18-4808-551A-94C2ADD6E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112340"/>
              </p:ext>
            </p:extLst>
          </p:nvPr>
        </p:nvGraphicFramePr>
        <p:xfrm>
          <a:off x="1345995" y="1714500"/>
          <a:ext cx="15418004" cy="77602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02572">
                  <a:extLst>
                    <a:ext uri="{9D8B030D-6E8A-4147-A177-3AD203B41FA5}">
                      <a16:colId xmlns:a16="http://schemas.microsoft.com/office/drawing/2014/main" val="3492516431"/>
                    </a:ext>
                  </a:extLst>
                </a:gridCol>
                <a:gridCol w="2202572">
                  <a:extLst>
                    <a:ext uri="{9D8B030D-6E8A-4147-A177-3AD203B41FA5}">
                      <a16:colId xmlns:a16="http://schemas.microsoft.com/office/drawing/2014/main" val="3353053151"/>
                    </a:ext>
                  </a:extLst>
                </a:gridCol>
                <a:gridCol w="2202572">
                  <a:extLst>
                    <a:ext uri="{9D8B030D-6E8A-4147-A177-3AD203B41FA5}">
                      <a16:colId xmlns:a16="http://schemas.microsoft.com/office/drawing/2014/main" val="916190668"/>
                    </a:ext>
                  </a:extLst>
                </a:gridCol>
                <a:gridCol w="2202572">
                  <a:extLst>
                    <a:ext uri="{9D8B030D-6E8A-4147-A177-3AD203B41FA5}">
                      <a16:colId xmlns:a16="http://schemas.microsoft.com/office/drawing/2014/main" val="967120732"/>
                    </a:ext>
                  </a:extLst>
                </a:gridCol>
                <a:gridCol w="2202572">
                  <a:extLst>
                    <a:ext uri="{9D8B030D-6E8A-4147-A177-3AD203B41FA5}">
                      <a16:colId xmlns:a16="http://schemas.microsoft.com/office/drawing/2014/main" val="1912112184"/>
                    </a:ext>
                  </a:extLst>
                </a:gridCol>
                <a:gridCol w="2202572">
                  <a:extLst>
                    <a:ext uri="{9D8B030D-6E8A-4147-A177-3AD203B41FA5}">
                      <a16:colId xmlns:a16="http://schemas.microsoft.com/office/drawing/2014/main" val="4249198177"/>
                    </a:ext>
                  </a:extLst>
                </a:gridCol>
                <a:gridCol w="2202572">
                  <a:extLst>
                    <a:ext uri="{9D8B030D-6E8A-4147-A177-3AD203B41FA5}">
                      <a16:colId xmlns:a16="http://schemas.microsoft.com/office/drawing/2014/main" val="2516457701"/>
                    </a:ext>
                  </a:extLst>
                </a:gridCol>
              </a:tblGrid>
              <a:tr h="1268931"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Beef Consumption (0.25)</a:t>
                      </a:r>
                    </a:p>
                    <a:p>
                      <a:endParaRPr lang="en-GB" sz="20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GDP Per Capita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(0.25)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Urban Population (0.20)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Business Difficulty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(pH) 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(0.15)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Rank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(0.15)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Index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047802"/>
                  </a:ext>
                </a:extLst>
              </a:tr>
              <a:tr h="557014">
                <a:tc>
                  <a:txBody>
                    <a:bodyPr/>
                    <a:lstStyle/>
                    <a:p>
                      <a:endParaRPr lang="en-GB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0.049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0.0524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Calibri" panose="020F0502020204030204" pitchFamily="34" charset="0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0.0153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Calibri" panose="020F0502020204030204" pitchFamily="34" charset="0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0.222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Calibri" panose="020F0502020204030204" pitchFamily="34" charset="0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0.084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Calibri" panose="020F0502020204030204" pitchFamily="34" charset="0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7132"/>
                  </a:ext>
                </a:extLst>
              </a:tr>
              <a:tr h="548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Luxembourg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390689"/>
                  </a:ext>
                </a:extLst>
              </a:tr>
              <a:tr h="678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Ireland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95372"/>
                  </a:ext>
                </a:extLst>
              </a:tr>
              <a:tr h="5498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Israel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95582"/>
                  </a:ext>
                </a:extLst>
              </a:tr>
              <a:tr h="5498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Qatar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199255"/>
                  </a:ext>
                </a:extLst>
              </a:tr>
              <a:tr h="553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Norway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2301"/>
                  </a:ext>
                </a:extLst>
              </a:tr>
              <a:tr h="553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Australia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9352"/>
                  </a:ext>
                </a:extLst>
              </a:tr>
              <a:tr h="6226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Chile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04901"/>
                  </a:ext>
                </a:extLst>
              </a:tr>
              <a:tr h="553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Denmark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58516"/>
                  </a:ext>
                </a:extLst>
              </a:tr>
              <a:tr h="5967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Switzerland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205"/>
                  </a:ext>
                </a:extLst>
              </a:tr>
              <a:tr h="663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sym typeface="Garet Bold"/>
                        </a:rPr>
                        <a:t>Hong Kong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718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49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D91E9-9BED-56C2-D51F-8E2894E7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4240087"/>
            <a:ext cx="7942074" cy="180682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20A3AD-A62A-5E82-6C1B-2AF913E1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27" y="2171700"/>
            <a:ext cx="7942073" cy="5360897"/>
          </a:xfrm>
          <a:prstGeom prst="rect">
            <a:avLst/>
          </a:prstGeom>
        </p:spPr>
      </p:pic>
      <p:pic>
        <p:nvPicPr>
          <p:cNvPr id="7" name="Picture 2" descr="Canada | Ruth's Chris Steak House ...">
            <a:extLst>
              <a:ext uri="{FF2B5EF4-FFF2-40B4-BE49-F238E27FC236}">
                <a16:creationId xmlns:a16="http://schemas.microsoft.com/office/drawing/2014/main" id="{07088B50-8253-2D1B-9256-BF4FEFB61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3" y="685106"/>
            <a:ext cx="1295400" cy="7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E76B7E93-FEB0-D544-A102-31D8E1A1211C}"/>
              </a:ext>
            </a:extLst>
          </p:cNvPr>
          <p:cNvSpPr/>
          <p:nvPr/>
        </p:nvSpPr>
        <p:spPr>
          <a:xfrm rot="400576">
            <a:off x="524902" y="239711"/>
            <a:ext cx="582926" cy="361415"/>
          </a:xfrm>
          <a:custGeom>
            <a:avLst/>
            <a:gdLst/>
            <a:ahLst/>
            <a:cxnLst/>
            <a:rect l="l" t="t" r="r" b="b"/>
            <a:pathLst>
              <a:path w="777235" h="481886">
                <a:moveTo>
                  <a:pt x="0" y="0"/>
                </a:moveTo>
                <a:lnTo>
                  <a:pt x="777234" y="0"/>
                </a:lnTo>
                <a:lnTo>
                  <a:pt x="777234" y="481885"/>
                </a:lnTo>
                <a:lnTo>
                  <a:pt x="0" y="481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2F6010-8C9B-6D10-2297-9F7E7773F718}"/>
              </a:ext>
            </a:extLst>
          </p:cNvPr>
          <p:cNvSpPr txBox="1"/>
          <p:nvPr/>
        </p:nvSpPr>
        <p:spPr>
          <a:xfrm>
            <a:off x="4953000" y="952500"/>
            <a:ext cx="7315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entury Gothic" panose="020B0502020202020204" pitchFamily="34" charset="0"/>
              </a:rPr>
              <a:t>Factor Calculations</a:t>
            </a:r>
          </a:p>
        </p:txBody>
      </p:sp>
    </p:spTree>
    <p:extLst>
      <p:ext uri="{BB962C8B-B14F-4D97-AF65-F5344CB8AC3E}">
        <p14:creationId xmlns:p14="http://schemas.microsoft.com/office/powerpoint/2010/main" val="191649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00576">
            <a:off x="524902" y="239711"/>
            <a:ext cx="582926" cy="361415"/>
          </a:xfrm>
          <a:custGeom>
            <a:avLst/>
            <a:gdLst/>
            <a:ahLst/>
            <a:cxnLst/>
            <a:rect l="l" t="t" r="r" b="b"/>
            <a:pathLst>
              <a:path w="777235" h="481886">
                <a:moveTo>
                  <a:pt x="0" y="0"/>
                </a:moveTo>
                <a:lnTo>
                  <a:pt x="777234" y="0"/>
                </a:lnTo>
                <a:lnTo>
                  <a:pt x="777234" y="481885"/>
                </a:lnTo>
                <a:lnTo>
                  <a:pt x="0" y="48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3325415" y="3372346"/>
            <a:ext cx="2425645" cy="24256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4183592" y="1459386"/>
            <a:ext cx="9920815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 b="1" dirty="0">
                <a:solidFill>
                  <a:srgbClr val="000000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TOP 3 COUNTRIES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7952259" y="3423833"/>
            <a:ext cx="2383481" cy="2286778"/>
          </a:xfrm>
          <a:custGeom>
            <a:avLst/>
            <a:gdLst/>
            <a:ahLst/>
            <a:cxnLst/>
            <a:rect l="l" t="t" r="r" b="b"/>
            <a:pathLst>
              <a:path w="2383481" h="2286778">
                <a:moveTo>
                  <a:pt x="0" y="0"/>
                </a:moveTo>
                <a:lnTo>
                  <a:pt x="2383482" y="0"/>
                </a:lnTo>
                <a:lnTo>
                  <a:pt x="2383482" y="2286778"/>
                </a:lnTo>
                <a:lnTo>
                  <a:pt x="0" y="2286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>
            <a:off x="12606373" y="3423833"/>
            <a:ext cx="2286778" cy="2286778"/>
          </a:xfrm>
          <a:custGeom>
            <a:avLst/>
            <a:gdLst/>
            <a:ahLst/>
            <a:cxnLst/>
            <a:rect l="l" t="t" r="r" b="b"/>
            <a:pathLst>
              <a:path w="2286778" h="2286778">
                <a:moveTo>
                  <a:pt x="0" y="0"/>
                </a:moveTo>
                <a:lnTo>
                  <a:pt x="2286779" y="0"/>
                </a:lnTo>
                <a:lnTo>
                  <a:pt x="2286779" y="2286778"/>
                </a:lnTo>
                <a:lnTo>
                  <a:pt x="0" y="2286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TextBox 19"/>
          <p:cNvSpPr txBox="1"/>
          <p:nvPr/>
        </p:nvSpPr>
        <p:spPr>
          <a:xfrm>
            <a:off x="7652601" y="6374525"/>
            <a:ext cx="2985409" cy="67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499" b="1" dirty="0">
                <a:solidFill>
                  <a:srgbClr val="000000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IRELAND – 0.62 Index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57058" y="6374525"/>
            <a:ext cx="298540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499" b="1" dirty="0">
                <a:solidFill>
                  <a:srgbClr val="000000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ISRAEL – 0.61 Index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45533" y="6374525"/>
            <a:ext cx="2985409" cy="67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499" b="1" dirty="0">
                <a:solidFill>
                  <a:srgbClr val="000000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LUXEMBOURG – 0.79 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83932" y="7190500"/>
            <a:ext cx="232274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Best mix of wealth, demand and ease of business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88388" y="7190500"/>
            <a:ext cx="232274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Best for sheer beef consumption and accessibility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76863" y="7190500"/>
            <a:ext cx="232274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Best for ultra high-end dining</a:t>
            </a:r>
          </a:p>
        </p:txBody>
      </p:sp>
      <p:pic>
        <p:nvPicPr>
          <p:cNvPr id="25" name="Picture 2" descr="Canada | Ruth's Chris Steak House ...">
            <a:extLst>
              <a:ext uri="{FF2B5EF4-FFF2-40B4-BE49-F238E27FC236}">
                <a16:creationId xmlns:a16="http://schemas.microsoft.com/office/drawing/2014/main" id="{6CECAED9-E820-FEDA-1F01-84073BAAD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3" y="685106"/>
            <a:ext cx="1295400" cy="7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BB154F-7B09-0743-EF94-400BCEB947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9288" y="3783685"/>
            <a:ext cx="3363942" cy="2018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6840C0-EBC5-B9B8-9F2A-11B904B51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184" y="3844741"/>
            <a:ext cx="3731740" cy="1865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4D8048-E03E-3ABF-6F95-CC66E965FA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42274" y="3268867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9553" y="8004733"/>
            <a:ext cx="3968893" cy="1086485"/>
          </a:xfrm>
          <a:custGeom>
            <a:avLst/>
            <a:gdLst/>
            <a:ahLst/>
            <a:cxnLst/>
            <a:rect l="l" t="t" r="r" b="b"/>
            <a:pathLst>
              <a:path w="3968893" h="1086485">
                <a:moveTo>
                  <a:pt x="0" y="0"/>
                </a:moveTo>
                <a:lnTo>
                  <a:pt x="3968894" y="0"/>
                </a:lnTo>
                <a:lnTo>
                  <a:pt x="3968894" y="1086485"/>
                </a:lnTo>
                <a:lnTo>
                  <a:pt x="0" y="108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766622" y="8004733"/>
            <a:ext cx="3968893" cy="1086485"/>
          </a:xfrm>
          <a:custGeom>
            <a:avLst/>
            <a:gdLst/>
            <a:ahLst/>
            <a:cxnLst/>
            <a:rect l="l" t="t" r="r" b="b"/>
            <a:pathLst>
              <a:path w="3968893" h="1086485">
                <a:moveTo>
                  <a:pt x="0" y="0"/>
                </a:moveTo>
                <a:lnTo>
                  <a:pt x="3968893" y="0"/>
                </a:lnTo>
                <a:lnTo>
                  <a:pt x="3968893" y="1086485"/>
                </a:lnTo>
                <a:lnTo>
                  <a:pt x="0" y="108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2555097" y="8004733"/>
            <a:ext cx="3968893" cy="1086485"/>
          </a:xfrm>
          <a:custGeom>
            <a:avLst/>
            <a:gdLst/>
            <a:ahLst/>
            <a:cxnLst/>
            <a:rect l="l" t="t" r="r" b="b"/>
            <a:pathLst>
              <a:path w="3968893" h="1086485">
                <a:moveTo>
                  <a:pt x="0" y="0"/>
                </a:moveTo>
                <a:lnTo>
                  <a:pt x="3968893" y="0"/>
                </a:lnTo>
                <a:lnTo>
                  <a:pt x="3968893" y="1086485"/>
                </a:lnTo>
                <a:lnTo>
                  <a:pt x="0" y="108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6942712" y="2889271"/>
            <a:ext cx="3966282" cy="5461814"/>
            <a:chOff x="0" y="0"/>
            <a:chExt cx="1044617" cy="14385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4617" cy="1438502"/>
            </a:xfrm>
            <a:custGeom>
              <a:avLst/>
              <a:gdLst/>
              <a:ahLst/>
              <a:cxnLst/>
              <a:rect l="l" t="t" r="r" b="b"/>
              <a:pathLst>
                <a:path w="1044617" h="1438502">
                  <a:moveTo>
                    <a:pt x="58558" y="0"/>
                  </a:moveTo>
                  <a:lnTo>
                    <a:pt x="986059" y="0"/>
                  </a:lnTo>
                  <a:cubicBezTo>
                    <a:pt x="1001590" y="0"/>
                    <a:pt x="1016484" y="6169"/>
                    <a:pt x="1027466" y="17151"/>
                  </a:cubicBezTo>
                  <a:cubicBezTo>
                    <a:pt x="1038448" y="28133"/>
                    <a:pt x="1044617" y="43027"/>
                    <a:pt x="1044617" y="58558"/>
                  </a:cubicBezTo>
                  <a:lnTo>
                    <a:pt x="1044617" y="1379944"/>
                  </a:lnTo>
                  <a:cubicBezTo>
                    <a:pt x="1044617" y="1412285"/>
                    <a:pt x="1018400" y="1438502"/>
                    <a:pt x="986059" y="1438502"/>
                  </a:cubicBezTo>
                  <a:lnTo>
                    <a:pt x="58558" y="1438502"/>
                  </a:lnTo>
                  <a:cubicBezTo>
                    <a:pt x="26217" y="1438502"/>
                    <a:pt x="0" y="1412285"/>
                    <a:pt x="0" y="1379944"/>
                  </a:cubicBezTo>
                  <a:lnTo>
                    <a:pt x="0" y="58558"/>
                  </a:lnTo>
                  <a:cubicBezTo>
                    <a:pt x="0" y="43027"/>
                    <a:pt x="6169" y="28133"/>
                    <a:pt x="17151" y="17151"/>
                  </a:cubicBezTo>
                  <a:cubicBezTo>
                    <a:pt x="28133" y="6169"/>
                    <a:pt x="43027" y="0"/>
                    <a:pt x="58558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044617" cy="1400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62550" y="2934182"/>
            <a:ext cx="3966282" cy="5461814"/>
            <a:chOff x="0" y="0"/>
            <a:chExt cx="1044617" cy="143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4617" cy="1438502"/>
            </a:xfrm>
            <a:custGeom>
              <a:avLst/>
              <a:gdLst/>
              <a:ahLst/>
              <a:cxnLst/>
              <a:rect l="l" t="t" r="r" b="b"/>
              <a:pathLst>
                <a:path w="1044617" h="1438502">
                  <a:moveTo>
                    <a:pt x="58558" y="0"/>
                  </a:moveTo>
                  <a:lnTo>
                    <a:pt x="986059" y="0"/>
                  </a:lnTo>
                  <a:cubicBezTo>
                    <a:pt x="1001590" y="0"/>
                    <a:pt x="1016484" y="6169"/>
                    <a:pt x="1027466" y="17151"/>
                  </a:cubicBezTo>
                  <a:cubicBezTo>
                    <a:pt x="1038448" y="28133"/>
                    <a:pt x="1044617" y="43027"/>
                    <a:pt x="1044617" y="58558"/>
                  </a:cubicBezTo>
                  <a:lnTo>
                    <a:pt x="1044617" y="1379944"/>
                  </a:lnTo>
                  <a:cubicBezTo>
                    <a:pt x="1044617" y="1412285"/>
                    <a:pt x="1018400" y="1438502"/>
                    <a:pt x="986059" y="1438502"/>
                  </a:cubicBezTo>
                  <a:lnTo>
                    <a:pt x="58558" y="1438502"/>
                  </a:lnTo>
                  <a:cubicBezTo>
                    <a:pt x="26217" y="1438502"/>
                    <a:pt x="0" y="1412285"/>
                    <a:pt x="0" y="1379944"/>
                  </a:cubicBezTo>
                  <a:lnTo>
                    <a:pt x="0" y="58558"/>
                  </a:lnTo>
                  <a:cubicBezTo>
                    <a:pt x="0" y="43027"/>
                    <a:pt x="6169" y="28133"/>
                    <a:pt x="17151" y="17151"/>
                  </a:cubicBezTo>
                  <a:cubicBezTo>
                    <a:pt x="28133" y="6169"/>
                    <a:pt x="43027" y="0"/>
                    <a:pt x="58558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044617" cy="1400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9732" y="2843380"/>
            <a:ext cx="3966282" cy="5461814"/>
            <a:chOff x="0" y="0"/>
            <a:chExt cx="1044617" cy="143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4617" cy="1438502"/>
            </a:xfrm>
            <a:custGeom>
              <a:avLst/>
              <a:gdLst/>
              <a:ahLst/>
              <a:cxnLst/>
              <a:rect l="l" t="t" r="r" b="b"/>
              <a:pathLst>
                <a:path w="1044617" h="1438502">
                  <a:moveTo>
                    <a:pt x="58558" y="0"/>
                  </a:moveTo>
                  <a:lnTo>
                    <a:pt x="986059" y="0"/>
                  </a:lnTo>
                  <a:cubicBezTo>
                    <a:pt x="1001590" y="0"/>
                    <a:pt x="1016484" y="6169"/>
                    <a:pt x="1027466" y="17151"/>
                  </a:cubicBezTo>
                  <a:cubicBezTo>
                    <a:pt x="1038448" y="28133"/>
                    <a:pt x="1044617" y="43027"/>
                    <a:pt x="1044617" y="58558"/>
                  </a:cubicBezTo>
                  <a:lnTo>
                    <a:pt x="1044617" y="1379944"/>
                  </a:lnTo>
                  <a:cubicBezTo>
                    <a:pt x="1044617" y="1412285"/>
                    <a:pt x="1018400" y="1438502"/>
                    <a:pt x="986059" y="1438502"/>
                  </a:cubicBezTo>
                  <a:lnTo>
                    <a:pt x="58558" y="1438502"/>
                  </a:lnTo>
                  <a:cubicBezTo>
                    <a:pt x="26217" y="1438502"/>
                    <a:pt x="0" y="1412285"/>
                    <a:pt x="0" y="1379944"/>
                  </a:cubicBezTo>
                  <a:lnTo>
                    <a:pt x="0" y="58558"/>
                  </a:lnTo>
                  <a:cubicBezTo>
                    <a:pt x="0" y="43027"/>
                    <a:pt x="6169" y="28133"/>
                    <a:pt x="17151" y="17151"/>
                  </a:cubicBezTo>
                  <a:cubicBezTo>
                    <a:pt x="28133" y="6169"/>
                    <a:pt x="43027" y="0"/>
                    <a:pt x="58558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044617" cy="1400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400576">
            <a:off x="524902" y="239711"/>
            <a:ext cx="582926" cy="361415"/>
          </a:xfrm>
          <a:custGeom>
            <a:avLst/>
            <a:gdLst/>
            <a:ahLst/>
            <a:cxnLst/>
            <a:rect l="l" t="t" r="r" b="b"/>
            <a:pathLst>
              <a:path w="777235" h="481886">
                <a:moveTo>
                  <a:pt x="0" y="0"/>
                </a:moveTo>
                <a:lnTo>
                  <a:pt x="777234" y="0"/>
                </a:lnTo>
                <a:lnTo>
                  <a:pt x="777234" y="481885"/>
                </a:lnTo>
                <a:lnTo>
                  <a:pt x="0" y="481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7" name="Group 17"/>
          <p:cNvGrpSpPr/>
          <p:nvPr/>
        </p:nvGrpSpPr>
        <p:grpSpPr>
          <a:xfrm>
            <a:off x="1893888" y="3367687"/>
            <a:ext cx="2954515" cy="2062798"/>
            <a:chOff x="0" y="0"/>
            <a:chExt cx="1164162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4162" cy="812800"/>
            </a:xfrm>
            <a:custGeom>
              <a:avLst/>
              <a:gdLst/>
              <a:ahLst/>
              <a:cxnLst/>
              <a:rect l="l" t="t" r="r" b="b"/>
              <a:pathLst>
                <a:path w="1164162" h="812800">
                  <a:moveTo>
                    <a:pt x="0" y="0"/>
                  </a:moveTo>
                  <a:lnTo>
                    <a:pt x="1164162" y="0"/>
                  </a:lnTo>
                  <a:lnTo>
                    <a:pt x="116416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97261" b="-1771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48595" y="3338900"/>
            <a:ext cx="2954515" cy="2062798"/>
            <a:chOff x="0" y="0"/>
            <a:chExt cx="1164162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4162" cy="812800"/>
            </a:xfrm>
            <a:custGeom>
              <a:avLst/>
              <a:gdLst/>
              <a:ahLst/>
              <a:cxnLst/>
              <a:rect l="l" t="t" r="r" b="b"/>
              <a:pathLst>
                <a:path w="1164162" h="812800">
                  <a:moveTo>
                    <a:pt x="0" y="0"/>
                  </a:moveTo>
                  <a:lnTo>
                    <a:pt x="1164162" y="0"/>
                  </a:lnTo>
                  <a:lnTo>
                    <a:pt x="116416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8199" r="-9904" b="-1270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68433" y="3367687"/>
            <a:ext cx="2954515" cy="2062798"/>
            <a:chOff x="0" y="0"/>
            <a:chExt cx="1164162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64162" cy="812800"/>
            </a:xfrm>
            <a:custGeom>
              <a:avLst/>
              <a:gdLst/>
              <a:ahLst/>
              <a:cxnLst/>
              <a:rect l="l" t="t" r="r" b="b"/>
              <a:pathLst>
                <a:path w="1164162" h="812800">
                  <a:moveTo>
                    <a:pt x="0" y="0"/>
                  </a:moveTo>
                  <a:lnTo>
                    <a:pt x="1164162" y="0"/>
                  </a:lnTo>
                  <a:lnTo>
                    <a:pt x="116416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20094" t="-16511" r="-269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392717" y="5732833"/>
            <a:ext cx="2985409" cy="1669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3000" b="1" dirty="0">
                <a:solidFill>
                  <a:srgbClr val="FFFFFF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Develop a prototype from existing International Franchises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68433" y="5620178"/>
            <a:ext cx="2985409" cy="233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3000" b="1" dirty="0">
                <a:solidFill>
                  <a:srgbClr val="FFFFFF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Regional and continent-specific External Factors franchise business indicators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7821" y="5810131"/>
            <a:ext cx="2985409" cy="1003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3000" b="1" dirty="0">
                <a:solidFill>
                  <a:srgbClr val="FFFFFF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International Franchise Framework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83592" y="1459386"/>
            <a:ext cx="992081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 b="1" dirty="0">
                <a:solidFill>
                  <a:srgbClr val="000000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Further Research for Ruth’s Chris</a:t>
            </a:r>
          </a:p>
        </p:txBody>
      </p:sp>
      <p:pic>
        <p:nvPicPr>
          <p:cNvPr id="31" name="Picture 2" descr="Canada | Ruth's Chris Steak House ...">
            <a:extLst>
              <a:ext uri="{FF2B5EF4-FFF2-40B4-BE49-F238E27FC236}">
                <a16:creationId xmlns:a16="http://schemas.microsoft.com/office/drawing/2014/main" id="{57EE2F51-008A-0DBC-5557-CF43D297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69" y="666443"/>
            <a:ext cx="1158751" cy="6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9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4183592" y="4305300"/>
            <a:ext cx="9920815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02"/>
              </a:lnSpc>
            </a:pPr>
            <a:r>
              <a:rPr lang="en-US" sz="10000" b="1" dirty="0">
                <a:solidFill>
                  <a:srgbClr val="FFFFFF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093" y="968924"/>
            <a:ext cx="9515633" cy="9318076"/>
            <a:chOff x="0" y="0"/>
            <a:chExt cx="1110744" cy="10876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0744" cy="1087683"/>
            </a:xfrm>
            <a:custGeom>
              <a:avLst/>
              <a:gdLst/>
              <a:ahLst/>
              <a:cxnLst/>
              <a:rect l="l" t="t" r="r" b="b"/>
              <a:pathLst>
                <a:path w="1110744" h="1087683">
                  <a:moveTo>
                    <a:pt x="24408" y="0"/>
                  </a:moveTo>
                  <a:lnTo>
                    <a:pt x="1086336" y="0"/>
                  </a:lnTo>
                  <a:cubicBezTo>
                    <a:pt x="1092809" y="0"/>
                    <a:pt x="1099017" y="2572"/>
                    <a:pt x="1103595" y="7149"/>
                  </a:cubicBezTo>
                  <a:cubicBezTo>
                    <a:pt x="1108172" y="11726"/>
                    <a:pt x="1110744" y="17935"/>
                    <a:pt x="1110744" y="24408"/>
                  </a:cubicBezTo>
                  <a:lnTo>
                    <a:pt x="1110744" y="1063275"/>
                  </a:lnTo>
                  <a:cubicBezTo>
                    <a:pt x="1110744" y="1069749"/>
                    <a:pt x="1108172" y="1075957"/>
                    <a:pt x="1103595" y="1080534"/>
                  </a:cubicBezTo>
                  <a:cubicBezTo>
                    <a:pt x="1099017" y="1085112"/>
                    <a:pt x="1092809" y="1087683"/>
                    <a:pt x="1086336" y="1087683"/>
                  </a:cubicBezTo>
                  <a:lnTo>
                    <a:pt x="24408" y="1087683"/>
                  </a:lnTo>
                  <a:cubicBezTo>
                    <a:pt x="17935" y="1087683"/>
                    <a:pt x="11726" y="1085112"/>
                    <a:pt x="7149" y="1080534"/>
                  </a:cubicBezTo>
                  <a:cubicBezTo>
                    <a:pt x="2572" y="1075957"/>
                    <a:pt x="0" y="1069749"/>
                    <a:pt x="0" y="1063275"/>
                  </a:cubicBezTo>
                  <a:lnTo>
                    <a:pt x="0" y="24408"/>
                  </a:lnTo>
                  <a:cubicBezTo>
                    <a:pt x="0" y="17935"/>
                    <a:pt x="2572" y="11726"/>
                    <a:pt x="7149" y="7149"/>
                  </a:cubicBezTo>
                  <a:cubicBezTo>
                    <a:pt x="11726" y="2572"/>
                    <a:pt x="17935" y="0"/>
                    <a:pt x="24408" y="0"/>
                  </a:cubicBezTo>
                  <a:close/>
                </a:path>
              </a:pathLst>
            </a:custGeom>
            <a:blipFill>
              <a:blip r:embed="rId2"/>
              <a:stretch>
                <a:fillRect l="-23488" r="-2348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610513" y="1033826"/>
            <a:ext cx="700108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000000"/>
                </a:solidFill>
                <a:latin typeface="Century Gothic" panose="020B0502020202020204" pitchFamily="34" charset="0"/>
                <a:ea typeface="Agrandir Wide Bold"/>
                <a:cs typeface="Calibri" panose="020F0502020204030204" pitchFamily="34" charset="0"/>
                <a:sym typeface="Agrandir Wide Bold"/>
              </a:rPr>
              <a:t>Rome Team Members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62577" y="2095500"/>
            <a:ext cx="712588" cy="71258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62577" y="3419150"/>
            <a:ext cx="712588" cy="71258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18871" y="2264469"/>
            <a:ext cx="584844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                          Nigerian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5959" y="3601718"/>
            <a:ext cx="584844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                          Indian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20399" y="2816511"/>
            <a:ext cx="534691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40"/>
              </a:lnSpc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Abiola Ogunleye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20398" y="4139193"/>
            <a:ext cx="534691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40"/>
              </a:lnSpc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Mohammed Abdul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Rafay</a:t>
            </a:r>
            <a:endParaRPr lang="en-US" sz="2000" dirty="0">
              <a:solidFill>
                <a:srgbClr val="000000"/>
              </a:solidFill>
              <a:latin typeface="Century Gothic" panose="020B0502020202020204" pitchFamily="34" charset="0"/>
              <a:ea typeface="Garet Light"/>
              <a:cs typeface="Garet Light"/>
              <a:sym typeface="Garet Light"/>
            </a:endParaRPr>
          </a:p>
        </p:txBody>
      </p:sp>
      <p:sp>
        <p:nvSpPr>
          <p:cNvPr id="19" name="Freeform 19"/>
          <p:cNvSpPr/>
          <p:nvPr/>
        </p:nvSpPr>
        <p:spPr>
          <a:xfrm rot="400576">
            <a:off x="524902" y="239711"/>
            <a:ext cx="582926" cy="361415"/>
          </a:xfrm>
          <a:custGeom>
            <a:avLst/>
            <a:gdLst/>
            <a:ahLst/>
            <a:cxnLst/>
            <a:rect l="l" t="t" r="r" b="b"/>
            <a:pathLst>
              <a:path w="777235" h="481886">
                <a:moveTo>
                  <a:pt x="0" y="0"/>
                </a:moveTo>
                <a:lnTo>
                  <a:pt x="777234" y="0"/>
                </a:lnTo>
                <a:lnTo>
                  <a:pt x="777234" y="481885"/>
                </a:lnTo>
                <a:lnTo>
                  <a:pt x="0" y="481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2" name="Picture 2" descr="Canada | Ruth's Chris Steak House ...">
            <a:extLst>
              <a:ext uri="{FF2B5EF4-FFF2-40B4-BE49-F238E27FC236}">
                <a16:creationId xmlns:a16="http://schemas.microsoft.com/office/drawing/2014/main" id="{8DDCBF10-2112-52FD-841C-2AB162A49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62" y="647700"/>
            <a:ext cx="1562704" cy="88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8">
            <a:extLst>
              <a:ext uri="{FF2B5EF4-FFF2-40B4-BE49-F238E27FC236}">
                <a16:creationId xmlns:a16="http://schemas.microsoft.com/office/drawing/2014/main" id="{6407B7B6-FBE7-6856-7755-84BF5D6281C5}"/>
              </a:ext>
            </a:extLst>
          </p:cNvPr>
          <p:cNvGrpSpPr/>
          <p:nvPr/>
        </p:nvGrpSpPr>
        <p:grpSpPr>
          <a:xfrm>
            <a:off x="9949666" y="4762500"/>
            <a:ext cx="712588" cy="712588"/>
            <a:chOff x="0" y="0"/>
            <a:chExt cx="812800" cy="812800"/>
          </a:xfrm>
        </p:grpSpPr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FD4A5EF-B145-13CA-4B1A-5A507E9BB9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DE3604D3-2335-517C-9F15-37D8E2AAA2ED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46" name="TextBox 12">
            <a:extLst>
              <a:ext uri="{FF2B5EF4-FFF2-40B4-BE49-F238E27FC236}">
                <a16:creationId xmlns:a16="http://schemas.microsoft.com/office/drawing/2014/main" id="{2CB698FF-602C-34F4-3B27-0DD56588B325}"/>
              </a:ext>
            </a:extLst>
          </p:cNvPr>
          <p:cNvSpPr txBox="1"/>
          <p:nvPr/>
        </p:nvSpPr>
        <p:spPr>
          <a:xfrm>
            <a:off x="10305960" y="4931469"/>
            <a:ext cx="584844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                          Bangladeshi</a:t>
            </a:r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8751DA71-9EA3-9BCB-D290-7BFF4D0F488A}"/>
              </a:ext>
            </a:extLst>
          </p:cNvPr>
          <p:cNvSpPr txBox="1"/>
          <p:nvPr/>
        </p:nvSpPr>
        <p:spPr>
          <a:xfrm>
            <a:off x="10820398" y="5475089"/>
            <a:ext cx="5334001" cy="307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40"/>
              </a:lnSpc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Mehedi Hasan </a:t>
            </a:r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3F39095C-08A3-2A7C-D2BF-02E0A929785C}"/>
              </a:ext>
            </a:extLst>
          </p:cNvPr>
          <p:cNvGrpSpPr/>
          <p:nvPr/>
        </p:nvGrpSpPr>
        <p:grpSpPr>
          <a:xfrm>
            <a:off x="9949666" y="6191710"/>
            <a:ext cx="712588" cy="712588"/>
            <a:chOff x="0" y="0"/>
            <a:chExt cx="812800" cy="812800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74A09A1-6065-282F-B767-6D5A78498C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1A4DF46D-2ECB-B8EB-E7E0-0C916C130E18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51" name="TextBox 12">
            <a:extLst>
              <a:ext uri="{FF2B5EF4-FFF2-40B4-BE49-F238E27FC236}">
                <a16:creationId xmlns:a16="http://schemas.microsoft.com/office/drawing/2014/main" id="{37161C23-B157-AB87-D7DD-780FD4E111A2}"/>
              </a:ext>
            </a:extLst>
          </p:cNvPr>
          <p:cNvSpPr txBox="1"/>
          <p:nvPr/>
        </p:nvSpPr>
        <p:spPr>
          <a:xfrm>
            <a:off x="10338494" y="6349503"/>
            <a:ext cx="584844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                          Nigerian</a:t>
            </a:r>
          </a:p>
        </p:txBody>
      </p:sp>
      <p:sp>
        <p:nvSpPr>
          <p:cNvPr id="52" name="TextBox 14">
            <a:extLst>
              <a:ext uri="{FF2B5EF4-FFF2-40B4-BE49-F238E27FC236}">
                <a16:creationId xmlns:a16="http://schemas.microsoft.com/office/drawing/2014/main" id="{394A1CF2-B9BE-5A80-1196-D2C2DF7B808F}"/>
              </a:ext>
            </a:extLst>
          </p:cNvPr>
          <p:cNvSpPr txBox="1"/>
          <p:nvPr/>
        </p:nvSpPr>
        <p:spPr>
          <a:xfrm>
            <a:off x="10820398" y="6901545"/>
            <a:ext cx="536653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40"/>
              </a:lnSpc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Favour Mike-Ewewie</a:t>
            </a:r>
          </a:p>
        </p:txBody>
      </p:sp>
      <p:grpSp>
        <p:nvGrpSpPr>
          <p:cNvPr id="53" name="Group 8">
            <a:extLst>
              <a:ext uri="{FF2B5EF4-FFF2-40B4-BE49-F238E27FC236}">
                <a16:creationId xmlns:a16="http://schemas.microsoft.com/office/drawing/2014/main" id="{13313DDD-F10F-3972-5327-6B5117E500F4}"/>
              </a:ext>
            </a:extLst>
          </p:cNvPr>
          <p:cNvGrpSpPr/>
          <p:nvPr/>
        </p:nvGrpSpPr>
        <p:grpSpPr>
          <a:xfrm>
            <a:off x="9983116" y="7485896"/>
            <a:ext cx="712588" cy="712588"/>
            <a:chOff x="0" y="0"/>
            <a:chExt cx="812800" cy="812800"/>
          </a:xfrm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49B378A6-1950-547C-CE55-3351BBE875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15C22619-2532-9884-1664-5BCAA16C6D6E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56" name="TextBox 12">
            <a:extLst>
              <a:ext uri="{FF2B5EF4-FFF2-40B4-BE49-F238E27FC236}">
                <a16:creationId xmlns:a16="http://schemas.microsoft.com/office/drawing/2014/main" id="{9A2C1826-C490-AB24-031D-26CA26B5ACAD}"/>
              </a:ext>
            </a:extLst>
          </p:cNvPr>
          <p:cNvSpPr txBox="1"/>
          <p:nvPr/>
        </p:nvSpPr>
        <p:spPr>
          <a:xfrm>
            <a:off x="10305960" y="7644903"/>
            <a:ext cx="584844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                          Indian</a:t>
            </a:r>
          </a:p>
        </p:txBody>
      </p:sp>
      <p:sp>
        <p:nvSpPr>
          <p:cNvPr id="57" name="TextBox 14">
            <a:extLst>
              <a:ext uri="{FF2B5EF4-FFF2-40B4-BE49-F238E27FC236}">
                <a16:creationId xmlns:a16="http://schemas.microsoft.com/office/drawing/2014/main" id="{1C4C59C2-BA48-4513-69E6-C8B98A176764}"/>
              </a:ext>
            </a:extLst>
          </p:cNvPr>
          <p:cNvSpPr txBox="1"/>
          <p:nvPr/>
        </p:nvSpPr>
        <p:spPr>
          <a:xfrm>
            <a:off x="10820398" y="8196945"/>
            <a:ext cx="533400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40"/>
              </a:lnSpc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Amaan Khan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7C7397-A318-3ED7-A75B-EFC9747B3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284" y="1962969"/>
            <a:ext cx="927349" cy="9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0D5F91E-B8FD-6C6A-D688-619B027F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361" y="8958270"/>
            <a:ext cx="75386" cy="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882C60-F5D0-83D3-2206-C3D47D8E7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548" y="3419150"/>
            <a:ext cx="1437892" cy="7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BD33A18-E362-2CD0-5483-1A8919A44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13" y="7479479"/>
            <a:ext cx="1437892" cy="7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271A6E-A84B-C407-9B69-98E2D44C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284" y="6015953"/>
            <a:ext cx="927349" cy="9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C24C086-4F6C-4867-9CF6-E26B9DFCE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590130"/>
              </p:ext>
            </p:extLst>
          </p:nvPr>
        </p:nvGraphicFramePr>
        <p:xfrm>
          <a:off x="9920047" y="4716684"/>
          <a:ext cx="849586" cy="853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7000476" imgH="7034028" progId="">
                  <p:embed/>
                </p:oleObj>
              </mc:Choice>
              <mc:Fallback>
                <p:oleObj r:id="rId9" imgW="7000476" imgH="703402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20047" y="4716684"/>
                        <a:ext cx="849586" cy="853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131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2422380" y="-571500"/>
            <a:ext cx="12922659" cy="117348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84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83593" y="2571868"/>
            <a:ext cx="992081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0"/>
              </a:lnSpc>
            </a:pPr>
            <a:r>
              <a:rPr lang="en-US" sz="8000" b="1" dirty="0">
                <a:solidFill>
                  <a:srgbClr val="FFFFFF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83593" y="4158644"/>
            <a:ext cx="9920814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 1965, Ruth Fertel mortgaged her home to invest in  a New Orleans steak house.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Ruth a self-taught restaurant business owner, took risks expanding her business using an untested business model - the Franchise model.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A true pioneer and risk taker birthed the now over 93 restaurants -  42 company owned and 51 franchise owned in 85 US and 10 International locations</a:t>
            </a:r>
            <a:r>
              <a:rPr lang="en-US" sz="2606" dirty="0">
                <a:solidFill>
                  <a:srgbClr val="FFFFFF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 rot="400576">
            <a:off x="7282242" y="1769772"/>
            <a:ext cx="1324410" cy="821134"/>
          </a:xfrm>
          <a:custGeom>
            <a:avLst/>
            <a:gdLst/>
            <a:ahLst/>
            <a:cxnLst/>
            <a:rect l="l" t="t" r="r" b="b"/>
            <a:pathLst>
              <a:path w="1324410" h="821134">
                <a:moveTo>
                  <a:pt x="0" y="0"/>
                </a:moveTo>
                <a:lnTo>
                  <a:pt x="1324410" y="0"/>
                </a:lnTo>
                <a:lnTo>
                  <a:pt x="1324410" y="821134"/>
                </a:lnTo>
                <a:lnTo>
                  <a:pt x="0" y="821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400576">
            <a:off x="517925" y="256843"/>
            <a:ext cx="883636" cy="463889"/>
          </a:xfrm>
          <a:custGeom>
            <a:avLst/>
            <a:gdLst/>
            <a:ahLst/>
            <a:cxnLst/>
            <a:rect l="l" t="t" r="r" b="b"/>
            <a:pathLst>
              <a:path w="777235" h="481886">
                <a:moveTo>
                  <a:pt x="0" y="0"/>
                </a:moveTo>
                <a:lnTo>
                  <a:pt x="777234" y="0"/>
                </a:lnTo>
                <a:lnTo>
                  <a:pt x="777234" y="481885"/>
                </a:lnTo>
                <a:lnTo>
                  <a:pt x="0" y="481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3" name="Picture 2" descr="Canada | Ruth's Chris Steak House ...">
            <a:extLst>
              <a:ext uri="{FF2B5EF4-FFF2-40B4-BE49-F238E27FC236}">
                <a16:creationId xmlns:a16="http://schemas.microsoft.com/office/drawing/2014/main" id="{09141A88-163F-9B65-64AE-9758B57B1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62" y="770525"/>
            <a:ext cx="1562704" cy="88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2814634"/>
            <a:ext cx="6412146" cy="133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FFFFFF"/>
                </a:solidFill>
                <a:latin typeface="Century Gothic" panose="020B0502020202020204" pitchFamily="34" charset="0"/>
                <a:ea typeface="Agrandir Wide Bold"/>
                <a:cs typeface="Agrandir Wide Bold"/>
                <a:sym typeface="Agrandir Wide Bold"/>
              </a:rPr>
              <a:t>Five Critical Success Factors</a:t>
            </a:r>
          </a:p>
        </p:txBody>
      </p:sp>
      <p:sp>
        <p:nvSpPr>
          <p:cNvPr id="5" name="Freeform 5"/>
          <p:cNvSpPr/>
          <p:nvPr/>
        </p:nvSpPr>
        <p:spPr>
          <a:xfrm rot="400576">
            <a:off x="524902" y="239711"/>
            <a:ext cx="582926" cy="361415"/>
          </a:xfrm>
          <a:custGeom>
            <a:avLst/>
            <a:gdLst/>
            <a:ahLst/>
            <a:cxnLst/>
            <a:rect l="l" t="t" r="r" b="b"/>
            <a:pathLst>
              <a:path w="777235" h="481886">
                <a:moveTo>
                  <a:pt x="0" y="0"/>
                </a:moveTo>
                <a:lnTo>
                  <a:pt x="777234" y="0"/>
                </a:lnTo>
                <a:lnTo>
                  <a:pt x="777234" y="481885"/>
                </a:lnTo>
                <a:lnTo>
                  <a:pt x="0" y="481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353786" y="6655680"/>
            <a:ext cx="3416315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499" b="1" dirty="0">
                <a:solidFill>
                  <a:srgbClr val="FFFFFF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Beef Consumption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701" y="7641219"/>
            <a:ext cx="341631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Direct demand indicator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05016" y="5259760"/>
            <a:ext cx="3938784" cy="35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499" b="1" dirty="0">
                <a:solidFill>
                  <a:srgbClr val="FFFFFF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GDP Per Capita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62400" y="6321281"/>
            <a:ext cx="341631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Indication of affordability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0610" y="3649937"/>
            <a:ext cx="4267200" cy="35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499" b="1" dirty="0">
                <a:solidFill>
                  <a:srgbClr val="FFFFFF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Business Difficulty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66485" y="4868342"/>
            <a:ext cx="341631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pH Factor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67810" y="3109477"/>
            <a:ext cx="3416315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499" b="1" dirty="0">
                <a:solidFill>
                  <a:srgbClr val="FFFFFF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Rank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82800" y="4000022"/>
            <a:ext cx="341631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Business environment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0" y="4714075"/>
            <a:ext cx="18288000" cy="45251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Picture 2" descr="Canada | Ruth's Chris Steak House ...">
            <a:extLst>
              <a:ext uri="{FF2B5EF4-FFF2-40B4-BE49-F238E27FC236}">
                <a16:creationId xmlns:a16="http://schemas.microsoft.com/office/drawing/2014/main" id="{7A722A76-E94A-1D2B-F0AA-46345F14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6" y="702499"/>
            <a:ext cx="2133600" cy="120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DBB7D3A3-5AFA-C148-E99F-02783F60BAFD}"/>
              </a:ext>
            </a:extLst>
          </p:cNvPr>
          <p:cNvSpPr txBox="1"/>
          <p:nvPr/>
        </p:nvSpPr>
        <p:spPr>
          <a:xfrm>
            <a:off x="7543800" y="4402597"/>
            <a:ext cx="3416315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499" b="1" dirty="0">
                <a:solidFill>
                  <a:srgbClr val="FFFFFF"/>
                </a:solidFill>
                <a:latin typeface="Century Gothic" panose="020B0502020202020204" pitchFamily="34" charset="0"/>
                <a:ea typeface="Garet Bold"/>
                <a:cs typeface="Garet Bold"/>
                <a:sym typeface="Garet Bold"/>
              </a:rPr>
              <a:t>Urban Population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899E66F3-73B1-7AC7-0F4B-208C9FE62B3C}"/>
              </a:ext>
            </a:extLst>
          </p:cNvPr>
          <p:cNvSpPr txBox="1"/>
          <p:nvPr/>
        </p:nvSpPr>
        <p:spPr>
          <a:xfrm>
            <a:off x="7708885" y="5468044"/>
            <a:ext cx="341631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Market size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late of steak and fork&#10;&#10;Description automatically generated">
            <a:extLst>
              <a:ext uri="{FF2B5EF4-FFF2-40B4-BE49-F238E27FC236}">
                <a16:creationId xmlns:a16="http://schemas.microsoft.com/office/drawing/2014/main" id="{B26B19AC-D6E6-BEEC-FCFB-306D88A09F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9" b="9967"/>
          <a:stretch/>
        </p:blipFill>
        <p:spPr>
          <a:xfrm>
            <a:off x="3783534" y="10"/>
            <a:ext cx="14504463" cy="10286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85394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F16A9-EA81-2447-8038-745D7F40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7"/>
            <a:ext cx="5733283" cy="2849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entury Gothic" panose="020B0502020202020204" pitchFamily="34" charset="0"/>
              </a:rPr>
              <a:t>Beef Consumption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F699C-8FED-146E-C5C5-CA3986376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7300" y="3651301"/>
            <a:ext cx="5733283" cy="56141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Key demand driver.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An indicator of potential consumption of beef and measures demand for high-end beef.</a:t>
            </a:r>
            <a:endParaRPr lang="en-US" sz="3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0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graph of blue bars&#10;&#10;Description automatically generated">
            <a:extLst>
              <a:ext uri="{FF2B5EF4-FFF2-40B4-BE49-F238E27FC236}">
                <a16:creationId xmlns:a16="http://schemas.microsoft.com/office/drawing/2014/main" id="{51B9DE6E-5EF0-E0DF-7C0D-A733958755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"/>
          <a:stretch/>
        </p:blipFill>
        <p:spPr>
          <a:xfrm>
            <a:off x="3783534" y="10"/>
            <a:ext cx="14504463" cy="10286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85394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CA248-2056-A38E-70BD-AF6EC22F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7"/>
            <a:ext cx="5733283" cy="2849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entury Gothic" panose="020B0502020202020204" pitchFamily="34" charset="0"/>
              </a:rPr>
              <a:t>GDP Per Capita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81561-78EF-B18F-AE90-561F4D6FE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7300" y="3651301"/>
            <a:ext cx="5733283" cy="56141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Purchasing power.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Represents affluence and spending power of the population.</a:t>
            </a:r>
            <a:endParaRPr lang="en-US" sz="3000" u="none" strike="noStrike" dirty="0">
              <a:solidFill>
                <a:srgbClr val="000000"/>
              </a:solidFill>
              <a:latin typeface="Century Gothic" panose="020B0502020202020204" pitchFamily="34" charset="0"/>
              <a:ea typeface="Garet Light"/>
              <a:cs typeface="Garet Light"/>
              <a:sym typeface="Garet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050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waiter serving a group of people&#10;&#10;Description automatically generated">
            <a:extLst>
              <a:ext uri="{FF2B5EF4-FFF2-40B4-BE49-F238E27FC236}">
                <a16:creationId xmlns:a16="http://schemas.microsoft.com/office/drawing/2014/main" id="{DED550A2-4AAE-B9CE-84E9-39527EDAA9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76"/>
          <a:stretch/>
        </p:blipFill>
        <p:spPr>
          <a:xfrm>
            <a:off x="3783534" y="10"/>
            <a:ext cx="14504463" cy="10286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85394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A67CB-CCDC-A984-7FC7-885588E33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7"/>
            <a:ext cx="5733283" cy="2849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entury Gothic" panose="020B0502020202020204" pitchFamily="34" charset="0"/>
              </a:rPr>
              <a:t>Urban Population</a:t>
            </a:r>
            <a:endParaRPr lang="en-US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D1F7D-6DEC-0234-3D0E-5A00CFCA4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7300" y="3651301"/>
            <a:ext cx="5733283" cy="56141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u="none" strike="noStrike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Market size.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Measures accessibility and prospective customers. </a:t>
            </a:r>
            <a:r>
              <a:rPr lang="en-US" sz="3000" u="none" strike="noStrike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The closer potential customers, the increasing demand to dine out. 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7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2E1312AA-6A98-DA4F-3214-07FDD93C511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r="2942"/>
          <a:stretch/>
        </p:blipFill>
        <p:spPr>
          <a:xfrm>
            <a:off x="3783534" y="10"/>
            <a:ext cx="14504463" cy="10286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85394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BEFBE-83A0-77E5-35F4-F1ECF376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7"/>
            <a:ext cx="5733283" cy="2849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entury Gothic" panose="020B0502020202020204" pitchFamily="34" charset="0"/>
              </a:rPr>
              <a:t>Business Difficulty</a:t>
            </a:r>
            <a:endParaRPr lang="en-US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07D73-9FA2-A788-30A1-2376869FB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7300" y="3651301"/>
            <a:ext cx="5733283" cy="5614143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pH factor.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Captures the operationa</a:t>
            </a:r>
            <a:r>
              <a:rPr lang="en-US" sz="3000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l aspects involved in running the business and influences the cost of expansion.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Lower difficulty is better.</a:t>
            </a:r>
          </a:p>
        </p:txBody>
      </p:sp>
    </p:spTree>
    <p:extLst>
      <p:ext uri="{BB962C8B-B14F-4D97-AF65-F5344CB8AC3E}">
        <p14:creationId xmlns:p14="http://schemas.microsoft.com/office/powerpoint/2010/main" val="48014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graph with a rising arrow&#10;&#10;Description automatically generated">
            <a:extLst>
              <a:ext uri="{FF2B5EF4-FFF2-40B4-BE49-F238E27FC236}">
                <a16:creationId xmlns:a16="http://schemas.microsoft.com/office/drawing/2014/main" id="{319D08F4-4212-8B2D-3AF1-DE2913DBC7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3783534" y="10"/>
            <a:ext cx="14504463" cy="10286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85394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7BC8D-213D-770F-3E79-5A50A264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7"/>
            <a:ext cx="5733283" cy="2849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entury Gothic" panose="020B0502020202020204" pitchFamily="34" charset="0"/>
              </a:rPr>
              <a:t>Ranking</a:t>
            </a:r>
            <a:endParaRPr lang="en-US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E5110-D829-A596-6E1C-63CBC8C78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7300" y="3651301"/>
            <a:ext cx="5733283" cy="5614143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Century Gothic" panose="020B0502020202020204" pitchFamily="34" charset="0"/>
                <a:ea typeface="Garet Light"/>
                <a:cs typeface="Garet Light"/>
                <a:sym typeface="Garet Light"/>
              </a:rPr>
              <a:t>Business environment.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entury Gothic" panose="020B0502020202020204" pitchFamily="34" charset="0"/>
                <a:sym typeface="Garet Light"/>
              </a:rPr>
              <a:t>The lower the rank, the better business environment it is.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8484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418</Words>
  <Application>Microsoft Office PowerPoint</Application>
  <PresentationFormat>Custom</PresentationFormat>
  <Paragraphs>153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Century 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Beef Consumption</vt:lpstr>
      <vt:lpstr>GDP Per Capita</vt:lpstr>
      <vt:lpstr>Urban Population</vt:lpstr>
      <vt:lpstr>Business Difficulty</vt:lpstr>
      <vt:lpstr>Ranking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Modern Company Profile Presentation 10 Page</dc:title>
  <dc:creator>Temitope Ogunleye</dc:creator>
  <cp:lastModifiedBy>Mehedi Hasan</cp:lastModifiedBy>
  <cp:revision>58</cp:revision>
  <dcterms:created xsi:type="dcterms:W3CDTF">2006-08-16T00:00:00Z</dcterms:created>
  <dcterms:modified xsi:type="dcterms:W3CDTF">2025-02-27T15:32:15Z</dcterms:modified>
  <dc:identifier>DAGgEAHxnAg</dc:identifier>
</cp:coreProperties>
</file>